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77" r:id="rId5"/>
    <p:sldId id="286" r:id="rId6"/>
    <p:sldId id="287" r:id="rId7"/>
    <p:sldId id="279" r:id="rId8"/>
    <p:sldId id="280" r:id="rId9"/>
    <p:sldId id="288" r:id="rId10"/>
    <p:sldId id="281" r:id="rId11"/>
    <p:sldId id="285" r:id="rId1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jan Kosutic" initials="D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7F7F7F"/>
    <a:srgbClr val="646464"/>
    <a:srgbClr val="F3F0EB"/>
    <a:srgbClr val="F7AB33"/>
    <a:srgbClr val="E3E8EA"/>
    <a:srgbClr val="748A96"/>
    <a:srgbClr val="23292C"/>
    <a:srgbClr val="0E7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2"/>
    <p:restoredTop sz="94567"/>
  </p:normalViewPr>
  <p:slideViewPr>
    <p:cSldViewPr>
      <p:cViewPr varScale="1">
        <p:scale>
          <a:sx n="85" d="100"/>
          <a:sy n="85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49E317-1385-48CB-A65A-3573E134147E}" type="datetimeFigureOut">
              <a:rPr lang="hr-HR"/>
              <a:pPr>
                <a:defRPr/>
              </a:pPr>
              <a:t>16.6.2016.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1F421F-35D1-4874-B7C0-F6FEFC97E79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162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C6F3E83-946B-438F-B0B1-99722B4C0850}" type="datetimeFigureOut">
              <a:rPr lang="hu-HU"/>
              <a:pPr>
                <a:defRPr/>
              </a:pPr>
              <a:t>2016.06.16.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103C908-6AE5-47E2-A6E3-E05E265524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04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588" y="2222"/>
            <a:ext cx="9145588" cy="685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7624" y="2420888"/>
            <a:ext cx="6696744" cy="1440000"/>
          </a:xfrm>
        </p:spPr>
        <p:txBody>
          <a:bodyPr/>
          <a:lstStyle>
            <a:lvl1pPr algn="ctr">
              <a:defRPr b="0">
                <a:solidFill>
                  <a:srgbClr val="70AD47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3673968"/>
            <a:ext cx="6696744" cy="126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6E955BB-7CE0-4795-A6BE-DDCFB641FFC7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75F3525-E0FA-4005-A196-7CDBE62F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055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484313"/>
            <a:ext cx="8229600" cy="4392959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364FFF0-CC3D-475A-A4FA-CB063C2CF5C2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A9289FE-3FC3-4BD0-88C3-AF661D3421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0802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02634"/>
          </a:xfrm>
        </p:spPr>
        <p:txBody>
          <a:bodyPr vert="eaVert"/>
          <a:lstStyle>
            <a:lvl1pPr>
              <a:defRPr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02634"/>
          </a:xfrm>
        </p:spPr>
        <p:txBody>
          <a:bodyPr vert="eaVert"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83F522E-B960-4C59-B617-C46AA6F54056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4E9DE4A-40F6-45DE-81F6-804128858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225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23454"/>
            <a:ext cx="8229600" cy="4425826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/>
              </a:buClr>
              <a:buSzTx/>
              <a:buFont typeface="Arial" charset="0"/>
              <a:buChar char="•"/>
              <a:tabLst/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E37FD3-8397-43C2-86DF-177761BDB1F4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DD01F1D-489E-46B2-ABFC-403E242FB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802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CF5BC0E-B090-4AF2-A565-0A40F9F71D6D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923CA9E-5076-44D8-8C6D-F24E9E644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72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4533450C-0F21-4C3E-BE01-BD0A08ECA00A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A4089AA-8EAF-4664-836D-637090F4E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582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200" b="0" baseline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Kép helye 8"/>
          <p:cNvSpPr>
            <a:spLocks noGrp="1"/>
          </p:cNvSpPr>
          <p:nvPr>
            <p:ph type="pic" sz="quarter" idx="13"/>
          </p:nvPr>
        </p:nvSpPr>
        <p:spPr>
          <a:xfrm>
            <a:off x="1835696" y="908720"/>
            <a:ext cx="5473154" cy="3672805"/>
          </a:xfrm>
        </p:spPr>
        <p:txBody>
          <a:bodyPr rtlCol="0">
            <a:normAutofit/>
          </a:bodyPr>
          <a:lstStyle>
            <a:lvl1pPr marL="0" indent="0" algn="ctr">
              <a:buNone/>
              <a:defRPr sz="3000">
                <a:solidFill>
                  <a:srgbClr val="646464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72D28D3-1B05-4246-A228-B5248C2CDE36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9CB07A-8494-4B28-BAA6-73CBF3C61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9463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08912" cy="1362075"/>
          </a:xfrm>
        </p:spPr>
        <p:txBody>
          <a:bodyPr anchor="t"/>
          <a:lstStyle>
            <a:lvl1pPr algn="l">
              <a:defRPr sz="4400" b="0" cap="all" baseline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08912" cy="1500187"/>
          </a:xfrm>
        </p:spPr>
        <p:txBody>
          <a:bodyPr anchor="b"/>
          <a:lstStyle>
            <a:lvl1pPr marL="0" indent="0">
              <a:buNone/>
              <a:defRPr sz="3000">
                <a:solidFill>
                  <a:srgbClr val="3C484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4A34A59-D901-4F0B-9C9D-D7EC3B66F694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83C291DB-9002-4842-84E7-C6CA56845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2422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484785"/>
            <a:ext cx="4038600" cy="4392488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DC1E8EB-0D12-4EEC-A04D-96576FC86EFB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E62E9AC5-C99A-48B4-B48E-8C4FBF243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7987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7450"/>
          </a:xfrm>
        </p:spPr>
        <p:txBody>
          <a:bodyPr/>
          <a:lstStyle>
            <a:lvl1pPr>
              <a:defRPr b="0" baseline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49078"/>
            <a:ext cx="4040188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32856"/>
            <a:ext cx="4040188" cy="3993307"/>
          </a:xfrm>
        </p:spPr>
        <p:txBody>
          <a:bodyPr/>
          <a:lstStyle>
            <a:lvl1pPr>
              <a:buClr>
                <a:schemeClr val="accent6"/>
              </a:buClr>
              <a:defRPr sz="2400" baseline="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 baseline="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349078"/>
            <a:ext cx="4041775" cy="63976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accent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041775" cy="3993307"/>
          </a:xfrm>
        </p:spPr>
        <p:txBody>
          <a:bodyPr/>
          <a:lstStyle>
            <a:lvl1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18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1600">
                <a:solidFill>
                  <a:srgbClr val="64646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79B72F1-CF9A-47C9-A9F2-B8C41124C53E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51556E5-BD22-4E5E-9831-514B9646B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161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ub-caption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1435100"/>
          </a:xfrm>
        </p:spPr>
        <p:txBody>
          <a:bodyPr>
            <a:normAutofit/>
          </a:bodyPr>
          <a:lstStyle>
            <a:lvl1pPr algn="l">
              <a:defRPr sz="3200" b="0">
                <a:solidFill>
                  <a:srgbClr val="70AD4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16632"/>
            <a:ext cx="5111750" cy="6009531"/>
          </a:xfrm>
        </p:spPr>
        <p:txBody>
          <a:bodyPr/>
          <a:lstStyle>
            <a:lvl1pPr>
              <a:buClr>
                <a:schemeClr val="accent6"/>
              </a:buClr>
              <a:defRPr sz="3000">
                <a:solidFill>
                  <a:srgbClr val="646464"/>
                </a:solidFill>
              </a:defRPr>
            </a:lvl1pPr>
            <a:lvl2pPr>
              <a:buClr>
                <a:schemeClr val="accent6"/>
              </a:buClr>
              <a:defRPr sz="2600">
                <a:solidFill>
                  <a:srgbClr val="646464"/>
                </a:solidFill>
              </a:defRPr>
            </a:lvl2pPr>
            <a:lvl3pPr>
              <a:buClr>
                <a:schemeClr val="accent6"/>
              </a:buClr>
              <a:defRPr sz="2400">
                <a:solidFill>
                  <a:srgbClr val="646464"/>
                </a:solidFill>
              </a:defRPr>
            </a:lvl3pPr>
            <a:lvl4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4pPr>
            <a:lvl5pPr>
              <a:buClr>
                <a:schemeClr val="accent6"/>
              </a:buClr>
              <a:defRPr sz="2000">
                <a:solidFill>
                  <a:srgbClr val="6464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endParaRPr lang="hr-HR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425355"/>
          </a:xfrm>
        </p:spPr>
        <p:txBody>
          <a:bodyPr/>
          <a:lstStyle>
            <a:lvl1pPr marL="0" indent="0">
              <a:buNone/>
              <a:defRPr sz="1400">
                <a:solidFill>
                  <a:srgbClr val="6464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1B74009-862F-4757-B9E0-82E9299F0220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553200" y="6519863"/>
            <a:ext cx="213360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29D99976-08A1-456D-AB13-F9F0B7891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6856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ép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677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Cím helye 1"/>
          <p:cNvSpPr>
            <a:spLocks noGrp="1"/>
          </p:cNvSpPr>
          <p:nvPr>
            <p:ph type="title"/>
          </p:nvPr>
        </p:nvSpPr>
        <p:spPr bwMode="auto">
          <a:xfrm>
            <a:off x="457200" y="444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Title comes here</a:t>
            </a:r>
          </a:p>
        </p:txBody>
      </p:sp>
      <p:sp>
        <p:nvSpPr>
          <p:cNvPr id="1028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Text comes here</a:t>
            </a:r>
          </a:p>
          <a:p>
            <a:pPr lvl="1"/>
            <a:r>
              <a:rPr lang="en-US" altLang="x-none" smtClean="0"/>
              <a:t>Text comes here</a:t>
            </a:r>
          </a:p>
          <a:p>
            <a:pPr lvl="2"/>
            <a:r>
              <a:rPr lang="en-US" altLang="x-none" smtClean="0"/>
              <a:t>Text comes here</a:t>
            </a:r>
          </a:p>
          <a:p>
            <a:pPr lvl="3"/>
            <a:r>
              <a:rPr lang="en-US" altLang="x-none" smtClean="0"/>
              <a:t>Text comes here</a:t>
            </a:r>
          </a:p>
          <a:p>
            <a:pPr lvl="4"/>
            <a:r>
              <a:rPr lang="en-US" altLang="x-none" smtClean="0"/>
              <a:t>Text comes here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F9F9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3D582DE-A690-4E65-A33B-4DF472DDE65F}" type="datetime1">
              <a:rPr lang="en-US"/>
              <a:pPr>
                <a:defRPr/>
              </a:pPr>
              <a:t>Jun 16, 2016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775" y="6356350"/>
            <a:ext cx="36004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rgbClr val="3C484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Copyright ©2014 9001Academy. All rights reserved.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23292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14F4135-334D-47B7-B531-8F4811E8D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Kép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23"/>
            <a:ext cx="9144000" cy="685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0E76B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Franklin Gothic Demi Con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E76B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3200" kern="1200">
          <a:solidFill>
            <a:srgbClr val="3C484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800" kern="1200">
          <a:solidFill>
            <a:srgbClr val="3C484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•"/>
        <a:defRPr sz="2400" kern="1200">
          <a:solidFill>
            <a:srgbClr val="3C484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–"/>
        <a:defRPr sz="2000" kern="1200">
          <a:solidFill>
            <a:srgbClr val="3C484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58B98"/>
        </a:buClr>
        <a:buFont typeface="Arial" charset="0"/>
        <a:buChar char="»"/>
        <a:defRPr sz="2000" kern="1200">
          <a:solidFill>
            <a:srgbClr val="3C484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450" y="2420938"/>
            <a:ext cx="6697663" cy="1439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Project </a:t>
            </a:r>
            <a:r>
              <a:rPr lang="en-US" dirty="0"/>
              <a:t>proposal for </a:t>
            </a:r>
            <a:r>
              <a:rPr lang="hr-HR" dirty="0"/>
              <a:t>ISO </a:t>
            </a:r>
            <a:r>
              <a:rPr lang="x-none" dirty="0"/>
              <a:t>14</a:t>
            </a:r>
            <a:r>
              <a:rPr lang="en-US" dirty="0"/>
              <a:t>00</a:t>
            </a:r>
            <a:r>
              <a:rPr lang="hr-HR" dirty="0"/>
              <a:t>1:20</a:t>
            </a:r>
            <a:r>
              <a:rPr lang="x-none" dirty="0"/>
              <a:t>15</a:t>
            </a:r>
            <a:r>
              <a:rPr lang="en-US" dirty="0"/>
              <a:t> implementation</a:t>
            </a:r>
            <a:endParaRPr lang="hr-HR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187450" y="3860800"/>
            <a:ext cx="6697663" cy="1266825"/>
          </a:xfrm>
        </p:spPr>
        <p:txBody>
          <a:bodyPr/>
          <a:lstStyle/>
          <a:p>
            <a:pPr eaLnBrk="1" hangingPunct="1"/>
            <a:r>
              <a:rPr lang="en-US" altLang="x-none" dirty="0" smtClean="0"/>
              <a:t>Subtitle or presenter</a:t>
            </a:r>
          </a:p>
          <a:p>
            <a:pPr eaLnBrk="1" hangingPunct="1"/>
            <a:endParaRPr lang="hr-HR" alt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282480"/>
          </a:xfrm>
        </p:spPr>
        <p:txBody>
          <a:bodyPr/>
          <a:lstStyle/>
          <a:p>
            <a:pPr>
              <a:defRPr/>
            </a:pPr>
            <a:r>
              <a:rPr lang="x-none" dirty="0"/>
              <a:t>E</a:t>
            </a:r>
            <a:r>
              <a:rPr lang="en-US" dirty="0"/>
              <a:t>MS General requirements &amp; related documents</a:t>
            </a:r>
          </a:p>
          <a:p>
            <a:pPr>
              <a:defRPr/>
            </a:pPr>
            <a:r>
              <a:rPr lang="x-none" dirty="0"/>
              <a:t>Identification and control of significant environmental aspects</a:t>
            </a:r>
            <a:endParaRPr lang="en-US" dirty="0"/>
          </a:p>
          <a:p>
            <a:pPr>
              <a:defRPr/>
            </a:pPr>
            <a:r>
              <a:rPr lang="en-US" dirty="0"/>
              <a:t>Measurement, analysis and improvement processes</a:t>
            </a: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258D7-CAF0-4BAE-A8D5-425F0A812C4A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E5A044-A085-447A-B8AD-9592C959C34A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10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828800" y="4329559"/>
            <a:ext cx="5486400" cy="936625"/>
          </a:xfrm>
        </p:spPr>
        <p:txBody>
          <a:bodyPr/>
          <a:lstStyle/>
          <a:p>
            <a:pPr eaLnBrk="1" hangingPunct="1"/>
            <a:r>
              <a:rPr lang="en-US" dirty="0"/>
              <a:t>Project p</a:t>
            </a:r>
            <a:r>
              <a:rPr lang="hr-HR" dirty="0"/>
              <a:t>roposal</a:t>
            </a:r>
            <a:r>
              <a:rPr lang="en-US" dirty="0"/>
              <a:t> for ISO </a:t>
            </a:r>
            <a:r>
              <a:rPr lang="x-none" dirty="0"/>
              <a:t>14</a:t>
            </a:r>
            <a:r>
              <a:rPr lang="en-US" dirty="0"/>
              <a:t>001 implementation</a:t>
            </a:r>
            <a:endParaRPr lang="hr-HR" dirty="0"/>
          </a:p>
        </p:txBody>
      </p:sp>
      <p:sp>
        <p:nvSpPr>
          <p:cNvPr id="23555" name="Text Placeholder 2"/>
          <p:cNvSpPr>
            <a:spLocks noGrp="1"/>
          </p:cNvSpPr>
          <p:nvPr>
            <p:ph type="body" sz="half" idx="2"/>
          </p:nvPr>
        </p:nvSpPr>
        <p:spPr>
          <a:xfrm>
            <a:off x="1818626" y="5398391"/>
            <a:ext cx="5486400" cy="3651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x-none" smtClean="0"/>
              <a:t>Presenter’s name</a:t>
            </a:r>
            <a:endParaRPr lang="hr-HR" altLang="x-none" dirty="0" smtClean="0"/>
          </a:p>
        </p:txBody>
      </p:sp>
      <p:sp>
        <p:nvSpPr>
          <p:cNvPr id="23556" name="Picture Placeholder 3"/>
          <p:cNvSpPr>
            <a:spLocks noGrp="1" noTextEdit="1"/>
          </p:cNvSpPr>
          <p:nvPr>
            <p:ph type="pic" sz="quarter" idx="13"/>
          </p:nvPr>
        </p:nvSpPr>
        <p:spPr>
          <a:xfrm>
            <a:off x="1835150" y="908051"/>
            <a:ext cx="5473700" cy="3106738"/>
          </a:xfrm>
        </p:spPr>
      </p:sp>
      <p:sp>
        <p:nvSpPr>
          <p:cNvPr id="23557" name="Date Placeholder 4"/>
          <p:cNvSpPr>
            <a:spLocks noGrp="1"/>
          </p:cNvSpPr>
          <p:nvPr>
            <p:ph type="dt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03EF14-1D06-417F-93EB-1744C4460257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9DA8B8-F66C-40E6-861D-AC8C1E177B9C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11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5750"/>
            <a:ext cx="8229600" cy="42497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Reasons </a:t>
            </a:r>
            <a:r>
              <a:rPr lang="en-US" dirty="0"/>
              <a:t>for implementation</a:t>
            </a:r>
          </a:p>
          <a:p>
            <a:pPr>
              <a:defRPr/>
            </a:pPr>
            <a:r>
              <a:rPr lang="en-US" dirty="0"/>
              <a:t>Purpose of the project</a:t>
            </a:r>
          </a:p>
          <a:p>
            <a:pPr>
              <a:defRPr/>
            </a:pPr>
            <a:r>
              <a:rPr lang="en-US" dirty="0"/>
              <a:t>Milestones</a:t>
            </a:r>
          </a:p>
          <a:p>
            <a:pPr>
              <a:defRPr/>
            </a:pPr>
            <a:r>
              <a:rPr lang="en-US" dirty="0"/>
              <a:t>Resources</a:t>
            </a:r>
          </a:p>
          <a:p>
            <a:pPr>
              <a:defRPr/>
            </a:pPr>
            <a:r>
              <a:rPr lang="en-US" dirty="0"/>
              <a:t>Deliverables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8D4FC8-C1DA-44A8-B546-3B7BE51DF793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Copyright ©</a:t>
            </a:r>
            <a:r>
              <a:rPr lang="en-US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2016 14001Academy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. All rights reserved.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C7D1B8-B444-4709-9B38-C6010254F15A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2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Reasons for implementation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25950"/>
          </a:xfrm>
        </p:spPr>
        <p:txBody>
          <a:bodyPr/>
          <a:lstStyle/>
          <a:p>
            <a:pPr marL="0" indent="0" eaLnBrk="1" fontAlgn="t" hangingPunct="1">
              <a:buFont typeface="Arial" charset="0"/>
              <a:buNone/>
              <a:defRPr/>
            </a:pPr>
            <a:r>
              <a:rPr lang="hr-HR" b="1" dirty="0"/>
              <a:t>Primary reasons:</a:t>
            </a:r>
          </a:p>
          <a:p>
            <a:pPr eaLnBrk="1" fontAlgn="t" hangingPunct="1">
              <a:defRPr/>
            </a:pPr>
            <a:r>
              <a:rPr lang="en-US" dirty="0"/>
              <a:t>Improve image and credibility by attaining certification to ISO </a:t>
            </a:r>
            <a:r>
              <a:rPr lang="x-none" dirty="0"/>
              <a:t>14</a:t>
            </a:r>
            <a:r>
              <a:rPr lang="en-US" dirty="0"/>
              <a:t>001</a:t>
            </a:r>
            <a:endParaRPr lang="hr-HR" dirty="0"/>
          </a:p>
          <a:p>
            <a:pPr lvl="0"/>
            <a:r>
              <a:rPr lang="en-US" dirty="0"/>
              <a:t>Improve environmental impact of business processes</a:t>
            </a:r>
          </a:p>
          <a:p>
            <a:pPr lvl="0"/>
            <a:r>
              <a:rPr lang="en-US" dirty="0"/>
              <a:t>Integrate processes for environmental legal compliance</a:t>
            </a:r>
          </a:p>
          <a:p>
            <a:pPr lvl="0"/>
            <a:r>
              <a:rPr lang="en-US" dirty="0"/>
              <a:t>Improve decisions by basing them on data from the Environmental Management System (EMS) 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3E67B0-E90C-4198-A7A1-435D09CD31C1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71EEB8-14E3-4053-B351-408EBCFFCF75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3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Reasons for implementation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 eaLnBrk="1" fontAlgn="t" hangingPunct="1">
              <a:buFont typeface="Arial" charset="0"/>
              <a:buNone/>
              <a:defRPr/>
            </a:pPr>
            <a:r>
              <a:rPr lang="en-US" b="1" dirty="0"/>
              <a:t>Secondary reasons</a:t>
            </a:r>
            <a:r>
              <a:rPr lang="hr-HR" b="1" dirty="0"/>
              <a:t>:</a:t>
            </a:r>
          </a:p>
          <a:p>
            <a:pPr eaLnBrk="1" fontAlgn="t" hangingPunct="1">
              <a:defRPr/>
            </a:pPr>
            <a:r>
              <a:rPr lang="en-US" dirty="0"/>
              <a:t>Create a culture of continual improvement of the processes</a:t>
            </a:r>
            <a:r>
              <a:rPr lang="x-none" dirty="0"/>
              <a:t> </a:t>
            </a:r>
            <a:r>
              <a:rPr lang="en-US" dirty="0"/>
              <a:t>with environmental impact</a:t>
            </a:r>
            <a:endParaRPr lang="hr-HR" dirty="0"/>
          </a:p>
          <a:p>
            <a:pPr eaLnBrk="1" fontAlgn="t" hangingPunct="1">
              <a:defRPr/>
            </a:pPr>
            <a:r>
              <a:rPr lang="en-US" dirty="0"/>
              <a:t>Improve employee engagement towards process improvement</a:t>
            </a:r>
            <a:endParaRPr lang="hr-HR" dirty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4EF523-495B-4ACF-A813-9DB1C5A7FA7E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DF8015-47B0-44FB-B9D5-B5E4A064AF54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4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Purpose of the project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What do we want to achieve?</a:t>
            </a:r>
            <a:endParaRPr lang="hr-HR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G</a:t>
            </a:r>
            <a:r>
              <a:rPr lang="hr-HR" sz="2400" dirty="0"/>
              <a:t>ain ISO </a:t>
            </a:r>
            <a:r>
              <a:rPr lang="x-none" sz="2400" dirty="0"/>
              <a:t>14</a:t>
            </a:r>
            <a:r>
              <a:rPr lang="en-US" sz="2400" dirty="0"/>
              <a:t>001</a:t>
            </a:r>
            <a:r>
              <a:rPr lang="hr-HR" sz="2400" dirty="0"/>
              <a:t> certification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dirty="0"/>
              <a:t>Increase compliance with environmental legislation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dirty="0"/>
              <a:t>Reduce negative environmental impact by controlling environmental aspects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/>
              <a:t>Increase competitiveness of [organization name]</a:t>
            </a:r>
            <a:endParaRPr lang="x-none" sz="2400" dirty="0"/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dirty="0"/>
              <a:t>Better environmental management of processes, activities, and functions</a:t>
            </a: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dirty="0"/>
              <a:t>Reduce costs of negative environmental impacts through continual improvements attained through the ISO 14001 </a:t>
            </a:r>
            <a:r>
              <a:rPr lang="en-US" sz="2400" dirty="0" smtClean="0"/>
              <a:t>EMS</a:t>
            </a:r>
            <a:endParaRPr lang="en-US" sz="2400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4929C-E208-4C03-9F64-6E81E6526DBD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7BA3E3A-3F9A-47A5-B48B-FDE67ECBC7DD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5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Purpose of the project </a:t>
            </a:r>
            <a:r>
              <a:rPr lang="en-US" dirty="0" smtClean="0"/>
              <a:t>(</a:t>
            </a:r>
            <a:r>
              <a:rPr lang="hr-HR" dirty="0" smtClean="0"/>
              <a:t>2</a:t>
            </a:r>
            <a:r>
              <a:rPr lang="en-US" dirty="0" smtClean="0"/>
              <a:t>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4259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b="1" dirty="0"/>
              <a:t>What do we want to achieve?</a:t>
            </a:r>
            <a:endParaRPr lang="hr-HR" b="1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Better management of processes, activities and functions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Reduce costs through continual improvements attained through the ISO </a:t>
            </a:r>
            <a:r>
              <a:rPr lang="x-none" dirty="0"/>
              <a:t>14</a:t>
            </a:r>
            <a:r>
              <a:rPr lang="en-US" dirty="0"/>
              <a:t>001 </a:t>
            </a:r>
            <a:r>
              <a:rPr lang="x-none" dirty="0"/>
              <a:t>environmental</a:t>
            </a:r>
            <a:r>
              <a:rPr lang="en-US" dirty="0"/>
              <a:t> management system</a:t>
            </a:r>
          </a:p>
          <a:p>
            <a:pPr marL="0" indent="0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9F5D6D-30E1-4943-BBF5-6503C9C50B1B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C68385-5C5C-4D49-BD67-4CBD2E7F3DCF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19459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4DEF35-FA9E-4530-9F9F-733A88BBBD7C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60DEB5-32AC-4449-B774-638AA727A1C3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7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6" name="Tartalom helye 2"/>
          <p:cNvGraphicFramePr>
            <a:graphicFrameLocks noGrp="1"/>
          </p:cNvGraphicFramePr>
          <p:nvPr/>
        </p:nvGraphicFramePr>
        <p:xfrm>
          <a:off x="457200" y="1052513"/>
          <a:ext cx="8218488" cy="4876800"/>
        </p:xfrm>
        <a:graphic>
          <a:graphicData uri="http://schemas.openxmlformats.org/drawingml/2006/table">
            <a:tbl>
              <a:tblPr/>
              <a:tblGrid>
                <a:gridCol w="6275388"/>
                <a:gridCol w="1943100"/>
              </a:tblGrid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Milestone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Due date</a:t>
                      </a: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48A96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Initiation</a:t>
                      </a:r>
                      <a:endParaRPr kumimoji="0" lang="hr-H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Planning</a:t>
                      </a:r>
                      <a:endParaRPr kumimoji="0" lang="hr-H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Assessment</a:t>
                      </a:r>
                      <a:endParaRPr kumimoji="0" lang="hr-H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Implementation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Internal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Management Review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Corrective Actions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Certification Audit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46464"/>
                          </a:solidFill>
                          <a:effectLst/>
                          <a:latin typeface="Calibri" pitchFamily="34" charset="0"/>
                        </a:rPr>
                        <a:t>Continual Improvement Setup</a:t>
                      </a:r>
                    </a:p>
                  </a:txBody>
                  <a:tcPr marL="68574" marR="6857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46464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1431" marR="91431" marT="45710" marB="4571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0EB"/>
                    </a:solidFill>
                  </a:tcPr>
                </a:tc>
              </a:tr>
            </a:tbl>
          </a:graphicData>
        </a:graphic>
      </p:graphicFrame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Resources (1/2)</a:t>
            </a:r>
          </a:p>
        </p:txBody>
      </p:sp>
      <p:sp>
        <p:nvSpPr>
          <p:cNvPr id="20483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ACDF4E-ECD8-4743-9433-975D17C1BE50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57C1F2F-D409-4A59-935A-AE3912937DF7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8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250825" y="1989138"/>
          <a:ext cx="8713788" cy="307217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44399"/>
                <a:gridCol w="6769389"/>
              </a:tblGrid>
              <a:tr h="1950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Human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b="0" dirty="0" smtClean="0"/>
                        <a:t>Internal resources – [list internal resources e.g. group name]</a:t>
                      </a:r>
                      <a:endParaRPr lang="hr-HR" sz="32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/>
                        <a:t>External resources – [list external resources, e.g. consulting company]</a:t>
                      </a:r>
                    </a:p>
                  </a:txBody>
                  <a:tcPr marL="68586" marR="68586" marT="0" marB="0"/>
                </a:tc>
              </a:tr>
              <a:tr h="11214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effectLst/>
                        </a:rPr>
                        <a:t>Technical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</a:rPr>
                        <a:t>Tool – [Tool name]</a:t>
                      </a:r>
                      <a:endParaRPr lang="hr-HR" sz="32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effectLst/>
                        </a:rPr>
                        <a:t>Equipment – [list equipment needed]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Resources </a:t>
            </a:r>
            <a:r>
              <a:rPr lang="en-US" dirty="0" smtClean="0"/>
              <a:t>(</a:t>
            </a:r>
            <a:r>
              <a:rPr lang="hr-HR" dirty="0"/>
              <a:t>2</a:t>
            </a:r>
            <a:r>
              <a:rPr lang="en-US" dirty="0" smtClean="0"/>
              <a:t>/2</a:t>
            </a:r>
            <a:r>
              <a:rPr lang="en-US" dirty="0"/>
              <a:t>)</a:t>
            </a:r>
          </a:p>
        </p:txBody>
      </p:sp>
      <p:sp>
        <p:nvSpPr>
          <p:cNvPr id="2150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B4F824-33AD-4FEF-BA83-F2C5C58ACFE9}" type="datetime1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Jun 16, 2016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375157-B453-4A75-A9C3-94DE99C8776E}" type="slidenum">
              <a:rPr lang="en-US">
                <a:solidFill>
                  <a:srgbClr val="7F7F7F"/>
                </a:solidFill>
                <a:latin typeface="Calibri" pitchFamily="34" charset="0"/>
              </a:rPr>
              <a:pPr eaLnBrk="1" hangingPunct="1"/>
              <a:t>9</a:t>
            </a:fld>
            <a:endParaRPr lang="en-US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176128"/>
              </p:ext>
            </p:extLst>
          </p:nvPr>
        </p:nvGraphicFramePr>
        <p:xfrm>
          <a:off x="179388" y="1268760"/>
          <a:ext cx="8713787" cy="465097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44399"/>
                <a:gridCol w="6769388"/>
              </a:tblGrid>
              <a:tr h="3413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/>
                        <a:t>Financial resources 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Amount: [define amount of money needed to finish the project]</a:t>
                      </a:r>
                    </a:p>
                    <a:p>
                      <a:pPr marL="0" lvl="1" indent="6350"/>
                      <a:r>
                        <a:rPr lang="en-US" sz="3200" b="0" kern="1200" dirty="0" smtClean="0">
                          <a:effectLst/>
                        </a:rPr>
                        <a:t>Cost types: [split costs according to the cost type and include all resources listed here, e.g. human resources – internal and external, technical and other</a:t>
                      </a:r>
                      <a:r>
                        <a:rPr lang="hr-HR" sz="3200" b="0" kern="1200" dirty="0" smtClean="0">
                          <a:effectLst/>
                        </a:rPr>
                        <a:t> resources</a:t>
                      </a:r>
                      <a:r>
                        <a:rPr lang="en-US" sz="3200" b="0" kern="1200" dirty="0" smtClean="0">
                          <a:effectLst/>
                        </a:rPr>
                        <a:t>]</a:t>
                      </a:r>
                      <a:endParaRPr lang="hr-HR" sz="3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</a:tr>
              <a:tr h="11216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effectLst/>
                        </a:rPr>
                        <a:t>Other resources</a:t>
                      </a:r>
                      <a:endParaRPr lang="hr-H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6" marR="68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effectLst/>
                        </a:rPr>
                        <a:t>Documentation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[list all documentation that is required, e.g., ISO 14001 Toolkit , ISO 14001:2015 standard]</a:t>
                      </a:r>
                      <a:endParaRPr lang="hr-HR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6" marR="68586" marT="0" marB="0"/>
                </a:tc>
              </a:tr>
            </a:tbl>
          </a:graphicData>
        </a:graphic>
      </p:graphicFrame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771775" y="6519863"/>
            <a:ext cx="3600450" cy="339725"/>
          </a:xfr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 dirty="0"/>
              <a:t>Copyright ©</a:t>
            </a:r>
            <a:r>
              <a:rPr lang="en-US" dirty="0" smtClean="0"/>
              <a:t>2016 14001Academy</a:t>
            </a:r>
            <a:r>
              <a:rPr lang="en-US" dirty="0"/>
              <a:t>. All rights reserved.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001Theme">
  <a:themeElements>
    <a:clrScheme name="9001Academy 1">
      <a:dk1>
        <a:srgbClr val="4E4D47"/>
      </a:dk1>
      <a:lt1>
        <a:srgbClr val="FFFFFF"/>
      </a:lt1>
      <a:dk2>
        <a:srgbClr val="575450"/>
      </a:dk2>
      <a:lt2>
        <a:srgbClr val="E6E4DF"/>
      </a:lt2>
      <a:accent1>
        <a:srgbClr val="D3CCAB"/>
      </a:accent1>
      <a:accent2>
        <a:srgbClr val="48A522"/>
      </a:accent2>
      <a:accent3>
        <a:srgbClr val="DD9837"/>
      </a:accent3>
      <a:accent4>
        <a:srgbClr val="FCF8E9"/>
      </a:accent4>
      <a:accent5>
        <a:srgbClr val="5B95C3"/>
      </a:accent5>
      <a:accent6>
        <a:srgbClr val="70AD47"/>
      </a:accent6>
      <a:hlink>
        <a:srgbClr val="5CC030"/>
      </a:hlink>
      <a:folHlink>
        <a:srgbClr val="5BC030"/>
      </a:folHlink>
    </a:clrScheme>
    <a:fontScheme name="9001 fonts">
      <a:majorFont>
        <a:latin typeface="Franklin Gothic Demi Cond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9001Theme</Template>
  <TotalTime>759</TotalTime>
  <Words>478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Demi Cond</vt:lpstr>
      <vt:lpstr>Times New Roman</vt:lpstr>
      <vt:lpstr>9001Theme</vt:lpstr>
      <vt:lpstr>Project proposal for ISO 14001:2015 implementation</vt:lpstr>
      <vt:lpstr>Content</vt:lpstr>
      <vt:lpstr>Reasons for implementation (1/2)</vt:lpstr>
      <vt:lpstr>Reasons for implementation (2/2)</vt:lpstr>
      <vt:lpstr>Purpose of the project (1/2)</vt:lpstr>
      <vt:lpstr>Purpose of the project (2/2)</vt:lpstr>
      <vt:lpstr>Milestones</vt:lpstr>
      <vt:lpstr>Resources (1/2)</vt:lpstr>
      <vt:lpstr>Resources (2/2)</vt:lpstr>
      <vt:lpstr>Deliverables</vt:lpstr>
      <vt:lpstr>Project proposal for ISO 14001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Zoran Cosic</dc:creator>
  <cp:lastModifiedBy>Dejan Kosutic</cp:lastModifiedBy>
  <cp:revision>88</cp:revision>
  <dcterms:created xsi:type="dcterms:W3CDTF">2013-11-21T12:50:47Z</dcterms:created>
  <dcterms:modified xsi:type="dcterms:W3CDTF">2016-06-16T09:30:33Z</dcterms:modified>
</cp:coreProperties>
</file>